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29" r:id="rId1"/>
  </p:sldMasterIdLst>
  <p:sldIdLst>
    <p:sldId id="257" r:id="rId2"/>
    <p:sldId id="259" r:id="rId3"/>
    <p:sldId id="260" r:id="rId4"/>
    <p:sldId id="261" r:id="rId5"/>
    <p:sldId id="262" r:id="rId6"/>
    <p:sldId id="263" r:id="rId7"/>
    <p:sldId id="264" r:id="rId8"/>
    <p:sldId id="265" r:id="rId9"/>
    <p:sldId id="267"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37" autoAdjust="0"/>
    <p:restoredTop sz="94660"/>
  </p:normalViewPr>
  <p:slideViewPr>
    <p:cSldViewPr snapToGrid="0">
      <p:cViewPr varScale="1">
        <p:scale>
          <a:sx n="82" d="100"/>
          <a:sy n="82" d="100"/>
        </p:scale>
        <p:origin x="90"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jp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77687-3DBA-4551-8C44-A9C18801D91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0367490-AF41-4C48-8A86-1ECD8B7751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A879EBE-B47B-450F-B54A-B578AEB45894}"/>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5" name="Footer Placeholder 4">
            <a:extLst>
              <a:ext uri="{FF2B5EF4-FFF2-40B4-BE49-F238E27FC236}">
                <a16:creationId xmlns:a16="http://schemas.microsoft.com/office/drawing/2014/main" id="{E580CC04-54B0-46B0-8B2E-547AB4E2EDC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C5A8F23-760C-415A-9B18-54700C146A9D}"/>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599012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A4162-A9F0-4A97-A441-02AD5325A28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73623F9-A642-4FA6-98A9-05A6B39353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C617BA-F7DB-4FE4-847F-7408445E3F96}"/>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5" name="Footer Placeholder 4">
            <a:extLst>
              <a:ext uri="{FF2B5EF4-FFF2-40B4-BE49-F238E27FC236}">
                <a16:creationId xmlns:a16="http://schemas.microsoft.com/office/drawing/2014/main" id="{9E9374B3-4113-41AF-86AF-379F4EA85F8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8B43630-7D1F-460D-9D24-5C6E1E0D8936}"/>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10735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790DAA-3B14-4190-977C-72528775F05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4ED6D0-7FB2-46B2-9B0B-6E8036FB70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35AD68-4F26-4E66-BBDE-A8D43E4062FF}"/>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5" name="Footer Placeholder 4">
            <a:extLst>
              <a:ext uri="{FF2B5EF4-FFF2-40B4-BE49-F238E27FC236}">
                <a16:creationId xmlns:a16="http://schemas.microsoft.com/office/drawing/2014/main" id="{6FF57920-BFB6-4E35-B358-CEAE58C9A42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A2B62FE-5034-4A10-A18F-29789ACB6554}"/>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36887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FB82F-D19B-4F33-B5F2-E79AA52808A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EFADE69-4562-45C9-925F-9FC524DC73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A298F4-99A2-4192-B8EC-CBABDA5AC062}"/>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5" name="Footer Placeholder 4">
            <a:extLst>
              <a:ext uri="{FF2B5EF4-FFF2-40B4-BE49-F238E27FC236}">
                <a16:creationId xmlns:a16="http://schemas.microsoft.com/office/drawing/2014/main" id="{AED31657-B537-4065-8E02-21E4CEDE72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99DFB47-EF1D-471A-9196-1634BF1E6C96}"/>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8978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36856-3CEF-4799-B7C1-08E9D6D0C2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CA59CD1-19CC-4634-A110-BF0253CC80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0718E87-F0DB-4920-8C08-E31A529A1C13}"/>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5" name="Footer Placeholder 4">
            <a:extLst>
              <a:ext uri="{FF2B5EF4-FFF2-40B4-BE49-F238E27FC236}">
                <a16:creationId xmlns:a16="http://schemas.microsoft.com/office/drawing/2014/main" id="{2E389503-DC48-4A6B-93E9-75A85AAB5FB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2A61B85-0AD5-45B6-BAA5-C2428F4423CD}"/>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70917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75ECE-B8B9-47FE-91A1-CDB1AA722E1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0D8C3A7-240D-4B89-A320-51173AA005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2FEDF5E-F7E6-4170-801B-B17B7E7F50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0BAC597-F912-4A53-9ACD-16985D997E06}"/>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6" name="Footer Placeholder 5">
            <a:extLst>
              <a:ext uri="{FF2B5EF4-FFF2-40B4-BE49-F238E27FC236}">
                <a16:creationId xmlns:a16="http://schemas.microsoft.com/office/drawing/2014/main" id="{F5D1FAE3-5A7B-46C7-B669-30FACBE5E59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FD58EE2-2077-44FC-95A9-B5AE40604052}"/>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90250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3F022-3926-43C6-A744-E634A014DB5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CFF413-A950-4615-A4AA-CFF1000A9B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BBCEE3-782E-4017-AAAD-CB8EACC51A1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BA0579F-2B4A-4EFF-9E63-F086318B4A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A6B04D-C91D-4CE2-86F7-27F7E3860ED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9D8E62F-48C2-4FF5-A068-43CA1B8A8330}"/>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8" name="Footer Placeholder 7">
            <a:extLst>
              <a:ext uri="{FF2B5EF4-FFF2-40B4-BE49-F238E27FC236}">
                <a16:creationId xmlns:a16="http://schemas.microsoft.com/office/drawing/2014/main" id="{4A3DCD3A-DB28-41F7-BD6E-2C8BC4B611D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8C706AE-408A-4943-8CB7-B45F0D0F1AAF}"/>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8085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61AC6-7955-4DF9-AE6D-CCDAFDFE2FA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78C2F04-C243-4FA4-860D-1432779F7B79}"/>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4" name="Footer Placeholder 3">
            <a:extLst>
              <a:ext uri="{FF2B5EF4-FFF2-40B4-BE49-F238E27FC236}">
                <a16:creationId xmlns:a16="http://schemas.microsoft.com/office/drawing/2014/main" id="{CFCE9039-7F39-41CD-877D-C09012E3DE5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8E6E50C-E60C-417A-8154-82BDEF508D30}"/>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63073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939CE4-B85C-4ACF-B836-2700402C8609}"/>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3" name="Footer Placeholder 2">
            <a:extLst>
              <a:ext uri="{FF2B5EF4-FFF2-40B4-BE49-F238E27FC236}">
                <a16:creationId xmlns:a16="http://schemas.microsoft.com/office/drawing/2014/main" id="{6CC70F64-64B9-4F41-9181-15B4A18239E0}"/>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338EA6C-E6E5-4BB0-9BF7-9753A1077F66}"/>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39366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9F7FF-5819-4D9E-B0AA-B49BF17306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E615625-C9BF-4BCF-B68D-D9222DD951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FCDD7CF-EA13-4A68-8E62-F9008B5891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E44375-DDB8-4FA2-B767-C8F5CA860405}"/>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6" name="Footer Placeholder 5">
            <a:extLst>
              <a:ext uri="{FF2B5EF4-FFF2-40B4-BE49-F238E27FC236}">
                <a16:creationId xmlns:a16="http://schemas.microsoft.com/office/drawing/2014/main" id="{BF8A374C-32AE-458F-B7CA-D695EC3CC3D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953347B-8BD1-4776-88F7-847DED6AA5FB}"/>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559767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68CF3-94D0-4183-9196-7FAE083407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B8D91CC-9E1B-449D-BA82-BD8C53C3AC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2BA0A8C-FD72-4D48-8C3B-E814D71E46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1DB85C-6BC8-475C-A818-10D514F581C0}"/>
              </a:ext>
            </a:extLst>
          </p:cNvPr>
          <p:cNvSpPr>
            <a:spLocks noGrp="1"/>
          </p:cNvSpPr>
          <p:nvPr>
            <p:ph type="dt" sz="half" idx="10"/>
          </p:nvPr>
        </p:nvSpPr>
        <p:spPr/>
        <p:txBody>
          <a:bodyPr/>
          <a:lstStyle/>
          <a:p>
            <a:fld id="{5586B75A-687E-405C-8A0B-8D00578BA2C3}" type="datetimeFigureOut">
              <a:rPr lang="en-US" smtClean="0"/>
              <a:pPr/>
              <a:t>10/14/2019</a:t>
            </a:fld>
            <a:endParaRPr lang="en-US" dirty="0"/>
          </a:p>
        </p:txBody>
      </p:sp>
      <p:sp>
        <p:nvSpPr>
          <p:cNvPr id="6" name="Footer Placeholder 5">
            <a:extLst>
              <a:ext uri="{FF2B5EF4-FFF2-40B4-BE49-F238E27FC236}">
                <a16:creationId xmlns:a16="http://schemas.microsoft.com/office/drawing/2014/main" id="{F2CA8208-9380-44D5-958F-F13C26498E6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40908ED-BE84-4E99-9E0B-DB6E3A8490BB}"/>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23769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0D3EE8-E074-486F-9BEF-AC1A3677C5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09A1728-D688-4F07-BA67-273007D955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07E7345-A406-4399-9B62-CC9D9C144D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86B75A-687E-405C-8A0B-8D00578BA2C3}" type="datetimeFigureOut">
              <a:rPr lang="en-US" smtClean="0"/>
              <a:pPr/>
              <a:t>10/14/2019</a:t>
            </a:fld>
            <a:endParaRPr lang="en-US" dirty="0"/>
          </a:p>
        </p:txBody>
      </p:sp>
      <p:sp>
        <p:nvSpPr>
          <p:cNvPr id="5" name="Footer Placeholder 4">
            <a:extLst>
              <a:ext uri="{FF2B5EF4-FFF2-40B4-BE49-F238E27FC236}">
                <a16:creationId xmlns:a16="http://schemas.microsoft.com/office/drawing/2014/main" id="{0E69A60F-1AA7-4BEE-A4DA-4B38E32BE7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DB41819-AC22-40BD-9A11-D898038A34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52317375"/>
      </p:ext>
    </p:extLst>
  </p:cSld>
  <p:clrMap bg1="lt1" tx1="dk1" bg2="lt2" tx2="dk2" accent1="accent1" accent2="accent2" accent3="accent3" accent4="accent4" accent5="accent5" accent6="accent6" hlink="hlink" folHlink="folHlink"/>
  <p:sldLayoutIdLst>
    <p:sldLayoutId id="2147483930" r:id="rId1"/>
    <p:sldLayoutId id="2147483931" r:id="rId2"/>
    <p:sldLayoutId id="2147483932" r:id="rId3"/>
    <p:sldLayoutId id="2147483933" r:id="rId4"/>
    <p:sldLayoutId id="2147483934" r:id="rId5"/>
    <p:sldLayoutId id="2147483935" r:id="rId6"/>
    <p:sldLayoutId id="2147483936" r:id="rId7"/>
    <p:sldLayoutId id="2147483937" r:id="rId8"/>
    <p:sldLayoutId id="2147483938" r:id="rId9"/>
    <p:sldLayoutId id="2147483939" r:id="rId10"/>
    <p:sldLayoutId id="214748394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95600" y="2226080"/>
            <a:ext cx="6553200" cy="4876800"/>
          </a:xfrm>
        </p:spPr>
        <p:txBody>
          <a:bodyPr>
            <a:normAutofit fontScale="90000"/>
          </a:bodyPr>
          <a:lstStyle/>
          <a:p>
            <a:pPr algn="ctr"/>
            <a:br>
              <a:rPr lang="en-US" sz="3800" dirty="0"/>
            </a:br>
            <a:r>
              <a:rPr lang="en-US" sz="2200" dirty="0"/>
              <a:t>Project presentation</a:t>
            </a:r>
            <a:br>
              <a:rPr lang="en-US" sz="2200" dirty="0"/>
            </a:br>
            <a:r>
              <a:rPr lang="en-US" sz="2200" dirty="0"/>
              <a:t>on</a:t>
            </a:r>
            <a:br>
              <a:rPr lang="en-US" sz="2200" dirty="0"/>
            </a:br>
            <a:r>
              <a:rPr lang="en-US" sz="3100" b="1" dirty="0"/>
              <a:t>Implementation of DFA accepting odd no. of a’s and/or even no. of b’s </a:t>
            </a:r>
            <a:br>
              <a:rPr lang="en-US" sz="2200" dirty="0"/>
            </a:br>
            <a:br>
              <a:rPr lang="en-US" sz="2200" dirty="0"/>
            </a:br>
            <a:r>
              <a:rPr lang="en-US" sz="2000" dirty="0"/>
              <a:t>Presented By:  </a:t>
            </a:r>
            <a:br>
              <a:rPr lang="en-US" sz="2000" dirty="0"/>
            </a:br>
            <a:r>
              <a:rPr lang="en-US" sz="2000" dirty="0"/>
              <a:t> Sonawane Vaishnavi.(36149)</a:t>
            </a:r>
            <a:br>
              <a:rPr lang="en-US" sz="2000" dirty="0"/>
            </a:br>
            <a:r>
              <a:rPr lang="en-US" sz="2000" dirty="0"/>
              <a:t>Sonawane Sunny.(36150)</a:t>
            </a:r>
            <a:br>
              <a:rPr lang="en-US" sz="2000" dirty="0"/>
            </a:br>
            <a:br>
              <a:rPr lang="en-US" sz="2000" dirty="0"/>
            </a:br>
            <a:br>
              <a:rPr lang="en-US" sz="2000" dirty="0"/>
            </a:br>
            <a:br>
              <a:rPr lang="en-US" sz="2000" dirty="0"/>
            </a:br>
            <a:r>
              <a:rPr lang="en-US" sz="2000" dirty="0"/>
              <a:t>(Deogiri Institute Engineering and Management Studies)</a:t>
            </a:r>
            <a:br>
              <a:rPr lang="en-US" sz="2000" dirty="0"/>
            </a:br>
            <a:r>
              <a:rPr lang="en-US" sz="2000" dirty="0"/>
              <a:t>2019-2020</a:t>
            </a:r>
            <a:br>
              <a:rPr lang="en-US" sz="2000" dirty="0"/>
            </a:br>
            <a:br>
              <a:rPr lang="en-US" sz="2000" dirty="0"/>
            </a:br>
            <a:br>
              <a:rPr lang="en-US" sz="2200" dirty="0"/>
            </a:br>
            <a:br>
              <a:rPr lang="en-US" sz="3800" dirty="0"/>
            </a:br>
            <a:endParaRPr lang="en-US" sz="3800" dirty="0"/>
          </a:p>
        </p:txBody>
      </p:sp>
      <p:sp>
        <p:nvSpPr>
          <p:cNvPr id="3" name="Subtitle 2"/>
          <p:cNvSpPr>
            <a:spLocks noGrp="1"/>
          </p:cNvSpPr>
          <p:nvPr>
            <p:ph type="subTitle" idx="1"/>
          </p:nvPr>
        </p:nvSpPr>
        <p:spPr>
          <a:xfrm>
            <a:off x="3886200" y="4419600"/>
            <a:ext cx="6172200" cy="1371600"/>
          </a:xfrm>
        </p:spPr>
        <p:txBody>
          <a:bodyPr>
            <a:normAutofit/>
          </a:bodyPr>
          <a:lstStyle/>
          <a:p>
            <a:pPr algn="ctr"/>
            <a:endParaRPr lang="en-US" dirty="0"/>
          </a:p>
          <a:p>
            <a:pPr algn="ctr"/>
            <a:r>
              <a:rPr lang="en-US" dirty="0"/>
              <a:t> </a:t>
            </a:r>
          </a:p>
        </p:txBody>
      </p:sp>
      <p:pic>
        <p:nvPicPr>
          <p:cNvPr id="4" name="image2.jpg" descr="C:\Users\cse\Downloads\DIEMS Logo Final (2).jpg"/>
          <p:cNvPicPr/>
          <p:nvPr/>
        </p:nvPicPr>
        <p:blipFill>
          <a:blip r:embed="rId2" cstate="print"/>
          <a:srcRect/>
          <a:stretch>
            <a:fillRect/>
          </a:stretch>
        </p:blipFill>
        <p:spPr>
          <a:xfrm>
            <a:off x="4223792" y="404664"/>
            <a:ext cx="3384376" cy="685800"/>
          </a:xfrm>
          <a:prstGeom prst="rect">
            <a:avLst/>
          </a:prstGeom>
          <a:ln/>
        </p:spPr>
      </p:pic>
      <p:sp>
        <p:nvSpPr>
          <p:cNvPr id="5" name="Rectangle 4"/>
          <p:cNvSpPr/>
          <p:nvPr/>
        </p:nvSpPr>
        <p:spPr>
          <a:xfrm>
            <a:off x="2832847" y="609600"/>
            <a:ext cx="5943600" cy="1600438"/>
          </a:xfrm>
          <a:prstGeom prst="rect">
            <a:avLst/>
          </a:prstGeom>
        </p:spPr>
        <p:txBody>
          <a:bodyPr wrap="square">
            <a:spAutoFit/>
          </a:bodyPr>
          <a:lstStyle/>
          <a:p>
            <a:pPr algn="ctr"/>
            <a:br>
              <a:rPr lang="en-IN" sz="1400" dirty="0">
                <a:solidFill>
                  <a:srgbClr val="1B6DA5"/>
                </a:solidFill>
              </a:rPr>
            </a:br>
            <a:r>
              <a:rPr lang="en-IN" sz="1400" dirty="0">
                <a:solidFill>
                  <a:srgbClr val="1B6DA5"/>
                </a:solidFill>
              </a:rPr>
              <a:t> </a:t>
            </a:r>
            <a:br>
              <a:rPr lang="en-IN" sz="1400" dirty="0">
                <a:solidFill>
                  <a:srgbClr val="1B6DA5"/>
                </a:solidFill>
              </a:rPr>
            </a:br>
            <a:r>
              <a:rPr lang="en-IN" sz="1400" b="1" dirty="0">
                <a:solidFill>
                  <a:srgbClr val="1B6DA5"/>
                </a:solidFill>
              </a:rPr>
              <a:t>MSP Mandal’s</a:t>
            </a:r>
            <a:br>
              <a:rPr lang="en-IN" sz="1400" b="1" dirty="0">
                <a:solidFill>
                  <a:srgbClr val="1B6DA5"/>
                </a:solidFill>
                <a:ea typeface="Times New Roman"/>
                <a:cs typeface="Times New Roman"/>
                <a:sym typeface="Times New Roman"/>
              </a:rPr>
            </a:br>
            <a:r>
              <a:rPr lang="en-IN" sz="1400" b="1" dirty="0">
                <a:solidFill>
                  <a:srgbClr val="1B6DA5"/>
                </a:solidFill>
                <a:ea typeface="Times New Roman"/>
                <a:cs typeface="Times New Roman"/>
                <a:sym typeface="Times New Roman"/>
              </a:rPr>
              <a:t>Deogiri Institute of Engineering and Management Studies</a:t>
            </a:r>
            <a:br>
              <a:rPr lang="en-IN" sz="1400" b="1" dirty="0">
                <a:solidFill>
                  <a:srgbClr val="1B6DA5"/>
                </a:solidFill>
                <a:ea typeface="Times New Roman"/>
                <a:cs typeface="Times New Roman"/>
                <a:sym typeface="Times New Roman"/>
              </a:rPr>
            </a:br>
            <a:r>
              <a:rPr lang="en-IN" sz="1400" b="1" dirty="0">
                <a:solidFill>
                  <a:srgbClr val="1B6DA5"/>
                </a:solidFill>
                <a:ea typeface="Times New Roman"/>
                <a:cs typeface="Times New Roman"/>
                <a:sym typeface="Times New Roman"/>
              </a:rPr>
              <a:t> </a:t>
            </a:r>
            <a:br>
              <a:rPr lang="en-IN" sz="1400" b="1" dirty="0">
                <a:solidFill>
                  <a:srgbClr val="1B6DA5"/>
                </a:solidFill>
                <a:ea typeface="Times New Roman"/>
                <a:cs typeface="Times New Roman"/>
                <a:sym typeface="Times New Roman"/>
              </a:rPr>
            </a:br>
            <a:r>
              <a:rPr lang="en-IN" sz="1400" b="1" dirty="0">
                <a:solidFill>
                  <a:srgbClr val="1B6DA5"/>
                </a:solidFill>
                <a:ea typeface="Times New Roman"/>
                <a:cs typeface="Times New Roman"/>
                <a:sym typeface="Times New Roman"/>
              </a:rPr>
              <a:t>Department of Computer Science &amp; Engineering</a:t>
            </a:r>
            <a:br>
              <a:rPr lang="en-IN" sz="1400" b="1" dirty="0">
                <a:solidFill>
                  <a:srgbClr val="1B6DA5"/>
                </a:solidFill>
                <a:ea typeface="Times New Roman"/>
                <a:cs typeface="Times New Roman"/>
                <a:sym typeface="Times New Roman"/>
              </a:rPr>
            </a:br>
            <a:endParaRPr lang="en-US" sz="1400" dirty="0">
              <a:solidFill>
                <a:srgbClr val="1B6DA5"/>
              </a:solidFill>
            </a:endParaRPr>
          </a:p>
        </p:txBody>
      </p:sp>
    </p:spTree>
    <p:extLst>
      <p:ext uri="{BB962C8B-B14F-4D97-AF65-F5344CB8AC3E}">
        <p14:creationId xmlns:p14="http://schemas.microsoft.com/office/powerpoint/2010/main" val="2355607298"/>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D6FE9-B192-434C-9DAC-63ADE044975D}"/>
              </a:ext>
            </a:extLst>
          </p:cNvPr>
          <p:cNvSpPr>
            <a:spLocks noGrp="1"/>
          </p:cNvSpPr>
          <p:nvPr>
            <p:ph type="title"/>
          </p:nvPr>
        </p:nvSpPr>
        <p:spPr>
          <a:xfrm>
            <a:off x="-163462" y="1611364"/>
            <a:ext cx="326923" cy="1817636"/>
          </a:xfrm>
        </p:spPr>
        <p:txBody>
          <a:bodyPr/>
          <a:lstStyle/>
          <a:p>
            <a:endParaRPr lang="en-IN" dirty="0"/>
          </a:p>
        </p:txBody>
      </p:sp>
      <p:sp>
        <p:nvSpPr>
          <p:cNvPr id="3" name="Content Placeholder 2">
            <a:extLst>
              <a:ext uri="{FF2B5EF4-FFF2-40B4-BE49-F238E27FC236}">
                <a16:creationId xmlns:a16="http://schemas.microsoft.com/office/drawing/2014/main" id="{A9DE726B-65AD-42E6-A0CC-9EDAA1F33A93}"/>
              </a:ext>
            </a:extLst>
          </p:cNvPr>
          <p:cNvSpPr>
            <a:spLocks noGrp="1"/>
          </p:cNvSpPr>
          <p:nvPr>
            <p:ph idx="1"/>
          </p:nvPr>
        </p:nvSpPr>
        <p:spPr/>
        <p:txBody>
          <a:bodyPr>
            <a:normAutofit/>
          </a:bodyPr>
          <a:lstStyle/>
          <a:p>
            <a:pPr marL="0" indent="0" algn="ctr">
              <a:buNone/>
            </a:pPr>
            <a:r>
              <a:rPr lang="en-IN" sz="5400" dirty="0">
                <a:solidFill>
                  <a:srgbClr val="FF0000"/>
                </a:solidFill>
              </a:rPr>
              <a:t>Thank you!!!!</a:t>
            </a:r>
          </a:p>
        </p:txBody>
      </p:sp>
    </p:spTree>
    <p:extLst>
      <p:ext uri="{BB962C8B-B14F-4D97-AF65-F5344CB8AC3E}">
        <p14:creationId xmlns:p14="http://schemas.microsoft.com/office/powerpoint/2010/main" val="4077103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D771B-AD06-4550-8F92-B178BE644570}"/>
              </a:ext>
            </a:extLst>
          </p:cNvPr>
          <p:cNvSpPr>
            <a:spLocks noGrp="1"/>
          </p:cNvSpPr>
          <p:nvPr>
            <p:ph type="title"/>
          </p:nvPr>
        </p:nvSpPr>
        <p:spPr/>
        <p:txBody>
          <a:bodyPr/>
          <a:lstStyle/>
          <a:p>
            <a:r>
              <a:rPr lang="en-IN" sz="4800" dirty="0"/>
              <a:t>I</a:t>
            </a:r>
            <a:r>
              <a:rPr lang="en-IN" dirty="0"/>
              <a:t>ntroduction</a:t>
            </a:r>
          </a:p>
        </p:txBody>
      </p:sp>
      <p:sp>
        <p:nvSpPr>
          <p:cNvPr id="3" name="Content Placeholder 2">
            <a:extLst>
              <a:ext uri="{FF2B5EF4-FFF2-40B4-BE49-F238E27FC236}">
                <a16:creationId xmlns:a16="http://schemas.microsoft.com/office/drawing/2014/main" id="{D5D525B0-19C6-49C6-844A-888EC938A715}"/>
              </a:ext>
            </a:extLst>
          </p:cNvPr>
          <p:cNvSpPr>
            <a:spLocks noGrp="1"/>
          </p:cNvSpPr>
          <p:nvPr>
            <p:ph idx="1"/>
          </p:nvPr>
        </p:nvSpPr>
        <p:spPr>
          <a:xfrm>
            <a:off x="1113691" y="5962777"/>
            <a:ext cx="45719" cy="214186"/>
          </a:xfrm>
        </p:spPr>
        <p:txBody>
          <a:bodyPr>
            <a:normAutofit fontScale="32500" lnSpcReduction="20000"/>
          </a:bodyPr>
          <a:lstStyle/>
          <a:p>
            <a:endParaRPr lang="en-IN" dirty="0"/>
          </a:p>
        </p:txBody>
      </p:sp>
      <p:sp>
        <p:nvSpPr>
          <p:cNvPr id="6" name="Rectangle 3">
            <a:extLst>
              <a:ext uri="{FF2B5EF4-FFF2-40B4-BE49-F238E27FC236}">
                <a16:creationId xmlns:a16="http://schemas.microsoft.com/office/drawing/2014/main" id="{9C7241D4-06B1-4CE3-BD6E-41F48CA1E094}"/>
              </a:ext>
            </a:extLst>
          </p:cNvPr>
          <p:cNvSpPr>
            <a:spLocks noChangeArrowheads="1"/>
          </p:cNvSpPr>
          <p:nvPr/>
        </p:nvSpPr>
        <p:spPr bwMode="auto">
          <a:xfrm>
            <a:off x="1113692" y="1794963"/>
            <a:ext cx="10021077" cy="4063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214245"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mp;quot"/>
              </a:rPr>
              <a:t>DFA=DFA is a deterministic finite automata which accept or send only one input to other state.</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b="1" dirty="0">
              <a:latin typeface="&amp;quo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mp;quot"/>
              </a:rPr>
              <a:t>Problem –</a:t>
            </a:r>
            <a:r>
              <a:rPr kumimoji="0" lang="en-US" altLang="en-US" sz="2000" b="0" i="0" u="none" strike="noStrike" cap="none" normalizeH="0" baseline="0" dirty="0">
                <a:ln>
                  <a:noFill/>
                </a:ln>
                <a:solidFill>
                  <a:schemeClr val="tx1"/>
                </a:solidFill>
                <a:effectLst/>
                <a:latin typeface="&amp;quot"/>
              </a:rPr>
              <a:t> Construct a DFA machine over input alphabet  = {</a:t>
            </a:r>
            <a:r>
              <a:rPr lang="en-US" altLang="en-US" sz="2000" dirty="0">
                <a:latin typeface="&amp;quot"/>
              </a:rPr>
              <a:t>a,b</a:t>
            </a:r>
            <a:r>
              <a:rPr kumimoji="0" lang="en-US" altLang="en-US" sz="2000" b="0" i="0" u="none" strike="noStrike" cap="none" normalizeH="0" baseline="0" dirty="0">
                <a:ln>
                  <a:noFill/>
                </a:ln>
                <a:solidFill>
                  <a:schemeClr val="tx1"/>
                </a:solidFill>
                <a:effectLst/>
                <a:latin typeface="&amp;quot"/>
              </a:rPr>
              <a:t>}, that accepts:</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b="0" i="0" u="none" strike="noStrike" cap="none" normalizeH="0" baseline="0" dirty="0">
                <a:ln>
                  <a:noFill/>
                </a:ln>
                <a:solidFill>
                  <a:schemeClr val="tx1"/>
                </a:solidFill>
                <a:effectLst/>
                <a:latin typeface="&amp;quot"/>
              </a:rPr>
              <a:t>Odd number of a’s or even number of b’s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0" i="0" u="none" strike="noStrike" cap="none" normalizeH="0" baseline="0" dirty="0">
                <a:ln>
                  <a:noFill/>
                </a:ln>
                <a:solidFill>
                  <a:schemeClr val="tx1"/>
                </a:solidFill>
                <a:effectLst/>
                <a:latin typeface="&amp;quot"/>
              </a:rPr>
              <a:t>Odd number of a’s and even number of b’s </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0" i="0" u="none" strike="noStrike" cap="none" normalizeH="0" baseline="0" dirty="0">
                <a:ln>
                  <a:noFill/>
                </a:ln>
                <a:solidFill>
                  <a:schemeClr val="tx1"/>
                </a:solidFill>
                <a:effectLst/>
                <a:latin typeface="&amp;quot"/>
              </a:rPr>
              <a:t>Either odd number of a’s or even number of b’s but not the both together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mp;quot"/>
              </a:rPr>
              <a:t>Solution –</a:t>
            </a:r>
            <a:r>
              <a:rPr kumimoji="0" lang="en-US" altLang="en-US" sz="2000" b="0" i="0" u="none" strike="noStrike" cap="none" normalizeH="0" baseline="0" dirty="0">
                <a:ln>
                  <a:noFill/>
                </a:ln>
                <a:solidFill>
                  <a:schemeClr val="tx1"/>
                </a:solidFill>
                <a:effectLst/>
                <a:latin typeface="&amp;quot"/>
              </a:rPr>
              <a:t> Let first design two separate machines for the two conditions:</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mp;quot"/>
              </a:rPr>
              <a:t>Accepting only odd number of a’s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mp;quot"/>
              </a:rPr>
              <a:t>Accepting only even number of b’s</a:t>
            </a:r>
          </a:p>
          <a:p>
            <a:pPr marL="0" marR="0" lvl="0" indent="0" algn="l" defTabSz="914400" rtl="0" eaLnBrk="0" fontAlgn="base" latinLnBrk="0" hangingPunct="0">
              <a:lnSpc>
                <a:spcPct val="100000"/>
              </a:lnSpc>
              <a:spcBef>
                <a:spcPct val="0"/>
              </a:spcBef>
              <a:spcAft>
                <a:spcPct val="0"/>
              </a:spcAft>
              <a:buClrTx/>
              <a:buSzTx/>
              <a:tabLst/>
            </a:pPr>
            <a:endParaRPr lang="en-US" altLang="en-US" sz="2000" dirty="0">
              <a:latin typeface="&amp;quot"/>
            </a:endParaRPr>
          </a:p>
          <a:p>
            <a:pPr lvl="0"/>
            <a:r>
              <a:rPr lang="en-US" dirty="0"/>
              <a:t>Then, merge these two and find the required final states.</a:t>
            </a:r>
            <a:endParaRPr kumimoji="0" lang="en-US" altLang="en-US" sz="2000" b="0" i="0" u="none" strike="noStrike" cap="none" normalizeH="0" baseline="0" dirty="0">
              <a:ln>
                <a:noFill/>
              </a:ln>
              <a:solidFill>
                <a:schemeClr val="tx1"/>
              </a:solidFill>
              <a:effectLst/>
              <a:latin typeface="&amp;quo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sp>
        <p:nvSpPr>
          <p:cNvPr id="7" name="AutoShape 4" descr="\sum_">
            <a:extLst>
              <a:ext uri="{FF2B5EF4-FFF2-40B4-BE49-F238E27FC236}">
                <a16:creationId xmlns:a16="http://schemas.microsoft.com/office/drawing/2014/main" id="{973970B8-00AA-4E14-ABB3-E793EB21DAFD}"/>
              </a:ext>
            </a:extLst>
          </p:cNvPr>
          <p:cNvSpPr>
            <a:spLocks noChangeAspect="1" noChangeArrowheads="1"/>
          </p:cNvSpPr>
          <p:nvPr/>
        </p:nvSpPr>
        <p:spPr bwMode="auto">
          <a:xfrm>
            <a:off x="3541713" y="-914400"/>
            <a:ext cx="247650" cy="2571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219653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8897B-7216-4EBD-AE91-A79FBF9333E9}"/>
              </a:ext>
            </a:extLst>
          </p:cNvPr>
          <p:cNvSpPr>
            <a:spLocks noGrp="1"/>
          </p:cNvSpPr>
          <p:nvPr>
            <p:ph type="title"/>
          </p:nvPr>
        </p:nvSpPr>
        <p:spPr/>
        <p:txBody>
          <a:bodyPr/>
          <a:lstStyle/>
          <a:p>
            <a:r>
              <a:rPr lang="en-IN" dirty="0"/>
              <a:t>Figure</a:t>
            </a:r>
          </a:p>
        </p:txBody>
      </p:sp>
      <p:pic>
        <p:nvPicPr>
          <p:cNvPr id="10" name="Content Placeholder 9">
            <a:extLst>
              <a:ext uri="{FF2B5EF4-FFF2-40B4-BE49-F238E27FC236}">
                <a16:creationId xmlns:a16="http://schemas.microsoft.com/office/drawing/2014/main" id="{745AAB17-5FCF-4BD5-A13F-996025AD43E9}"/>
              </a:ext>
            </a:extLst>
          </p:cNvPr>
          <p:cNvPicPr>
            <a:picLocks noGrp="1" noChangeAspect="1"/>
          </p:cNvPicPr>
          <p:nvPr>
            <p:ph idx="1"/>
          </p:nvPr>
        </p:nvPicPr>
        <p:blipFill>
          <a:blip r:embed="rId2"/>
          <a:stretch>
            <a:fillRect/>
          </a:stretch>
        </p:blipFill>
        <p:spPr>
          <a:xfrm>
            <a:off x="1091006" y="2332892"/>
            <a:ext cx="4348502" cy="3730301"/>
          </a:xfrm>
          <a:prstGeom prst="rect">
            <a:avLst/>
          </a:prstGeom>
        </p:spPr>
      </p:pic>
      <p:pic>
        <p:nvPicPr>
          <p:cNvPr id="11" name="Picture 10">
            <a:extLst>
              <a:ext uri="{FF2B5EF4-FFF2-40B4-BE49-F238E27FC236}">
                <a16:creationId xmlns:a16="http://schemas.microsoft.com/office/drawing/2014/main" id="{D1EBDBBC-16E8-43AA-B9EB-0141C02138E2}"/>
              </a:ext>
            </a:extLst>
          </p:cNvPr>
          <p:cNvPicPr>
            <a:picLocks noChangeAspect="1"/>
          </p:cNvPicPr>
          <p:nvPr/>
        </p:nvPicPr>
        <p:blipFill>
          <a:blip r:embed="rId3"/>
          <a:stretch>
            <a:fillRect/>
          </a:stretch>
        </p:blipFill>
        <p:spPr>
          <a:xfrm>
            <a:off x="6178809" y="2483015"/>
            <a:ext cx="4922185" cy="2639969"/>
          </a:xfrm>
          <a:prstGeom prst="rect">
            <a:avLst/>
          </a:prstGeom>
        </p:spPr>
      </p:pic>
    </p:spTree>
    <p:extLst>
      <p:ext uri="{BB962C8B-B14F-4D97-AF65-F5344CB8AC3E}">
        <p14:creationId xmlns:p14="http://schemas.microsoft.com/office/powerpoint/2010/main" val="2880350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A5D36-2613-4DA2-B499-4F1655BDC369}"/>
              </a:ext>
            </a:extLst>
          </p:cNvPr>
          <p:cNvSpPr>
            <a:spLocks noGrp="1"/>
          </p:cNvSpPr>
          <p:nvPr>
            <p:ph type="title"/>
          </p:nvPr>
        </p:nvSpPr>
        <p:spPr>
          <a:xfrm>
            <a:off x="-137746" y="353402"/>
            <a:ext cx="275492" cy="1325563"/>
          </a:xfrm>
        </p:spPr>
        <p:txBody>
          <a:bodyPr/>
          <a:lstStyle/>
          <a:p>
            <a:endParaRPr lang="en-IN" dirty="0"/>
          </a:p>
        </p:txBody>
      </p:sp>
      <p:sp>
        <p:nvSpPr>
          <p:cNvPr id="6" name="Rectangle 5">
            <a:extLst>
              <a:ext uri="{FF2B5EF4-FFF2-40B4-BE49-F238E27FC236}">
                <a16:creationId xmlns:a16="http://schemas.microsoft.com/office/drawing/2014/main" id="{4B7B16D6-C039-407D-BE0D-199D434A09CD}"/>
              </a:ext>
            </a:extLst>
          </p:cNvPr>
          <p:cNvSpPr/>
          <p:nvPr/>
        </p:nvSpPr>
        <p:spPr>
          <a:xfrm>
            <a:off x="838199" y="1624661"/>
            <a:ext cx="9278815" cy="646331"/>
          </a:xfrm>
          <a:prstGeom prst="rect">
            <a:avLst/>
          </a:prstGeom>
        </p:spPr>
        <p:txBody>
          <a:bodyPr wrap="square">
            <a:spAutoFit/>
          </a:bodyPr>
          <a:lstStyle/>
          <a:p>
            <a:r>
              <a:rPr lang="en-US" b="0" i="0" u="none" strike="noStrike" dirty="0">
                <a:effectLst/>
                <a:latin typeface="Roboto"/>
              </a:rPr>
              <a:t>To merge these two machines, we will take the Cartesian product of the states of these two machines:</a:t>
            </a:r>
            <a:endParaRPr lang="en-IN" dirty="0"/>
          </a:p>
        </p:txBody>
      </p:sp>
      <p:pic>
        <p:nvPicPr>
          <p:cNvPr id="7" name="Content Placeholder 6">
            <a:extLst>
              <a:ext uri="{FF2B5EF4-FFF2-40B4-BE49-F238E27FC236}">
                <a16:creationId xmlns:a16="http://schemas.microsoft.com/office/drawing/2014/main" id="{475D697A-4AF1-463B-AD00-984A60072E5B}"/>
              </a:ext>
            </a:extLst>
          </p:cNvPr>
          <p:cNvPicPr>
            <a:picLocks noGrp="1" noChangeAspect="1"/>
          </p:cNvPicPr>
          <p:nvPr>
            <p:ph idx="1"/>
          </p:nvPr>
        </p:nvPicPr>
        <p:blipFill>
          <a:blip r:embed="rId2"/>
          <a:stretch>
            <a:fillRect/>
          </a:stretch>
        </p:blipFill>
        <p:spPr>
          <a:xfrm>
            <a:off x="2778368" y="2270991"/>
            <a:ext cx="7185487" cy="3905971"/>
          </a:xfrm>
        </p:spPr>
      </p:pic>
    </p:spTree>
    <p:extLst>
      <p:ext uri="{BB962C8B-B14F-4D97-AF65-F5344CB8AC3E}">
        <p14:creationId xmlns:p14="http://schemas.microsoft.com/office/powerpoint/2010/main" val="1230886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898BF-F7DD-4432-A393-85C8F4CE0E5C}"/>
              </a:ext>
            </a:extLst>
          </p:cNvPr>
          <p:cNvSpPr>
            <a:spLocks noGrp="1"/>
          </p:cNvSpPr>
          <p:nvPr>
            <p:ph type="title"/>
          </p:nvPr>
        </p:nvSpPr>
        <p:spPr/>
        <p:txBody>
          <a:bodyPr/>
          <a:lstStyle/>
          <a:p>
            <a:r>
              <a:rPr lang="en-IN" dirty="0"/>
              <a:t>Subsolution1</a:t>
            </a:r>
          </a:p>
        </p:txBody>
      </p:sp>
      <p:sp>
        <p:nvSpPr>
          <p:cNvPr id="3" name="Content Placeholder 2">
            <a:extLst>
              <a:ext uri="{FF2B5EF4-FFF2-40B4-BE49-F238E27FC236}">
                <a16:creationId xmlns:a16="http://schemas.microsoft.com/office/drawing/2014/main" id="{D7489583-884D-41C9-8198-6E8E46394400}"/>
              </a:ext>
            </a:extLst>
          </p:cNvPr>
          <p:cNvSpPr>
            <a:spLocks noGrp="1"/>
          </p:cNvSpPr>
          <p:nvPr>
            <p:ph idx="1"/>
          </p:nvPr>
        </p:nvSpPr>
        <p:spPr/>
        <p:txBody>
          <a:bodyPr>
            <a:normAutofit/>
          </a:bodyPr>
          <a:lstStyle/>
          <a:p>
            <a:r>
              <a:rPr lang="en-US" sz="2400" b="1" dirty="0"/>
              <a:t>Odd number of 0’s or even number of 1’s:</a:t>
            </a:r>
            <a:r>
              <a:rPr lang="en-US" sz="2400" dirty="0"/>
              <a:t> This machine accept that languages which contains either odd no. of 0’s or even no. of 1’s. As we know that q1 indicates odd no. of 0’s and q2 indicates even no. of 1’s. So, the final states of the required DFA will contain either q1 or q2.</a:t>
            </a:r>
            <a:br>
              <a:rPr lang="en-US" sz="2400" dirty="0"/>
            </a:br>
            <a:r>
              <a:rPr lang="en-US" sz="2400" dirty="0"/>
              <a:t>.’. Final states = {(q0q2), (q1q2), (q1q3)}</a:t>
            </a:r>
          </a:p>
          <a:p>
            <a:endParaRPr lang="en-IN" sz="2400" dirty="0"/>
          </a:p>
        </p:txBody>
      </p:sp>
      <p:pic>
        <p:nvPicPr>
          <p:cNvPr id="5" name="Picture 4">
            <a:extLst>
              <a:ext uri="{FF2B5EF4-FFF2-40B4-BE49-F238E27FC236}">
                <a16:creationId xmlns:a16="http://schemas.microsoft.com/office/drawing/2014/main" id="{0D51954C-DD5C-49D2-A923-F81EADDFD46B}"/>
              </a:ext>
            </a:extLst>
          </p:cNvPr>
          <p:cNvPicPr>
            <a:picLocks noChangeAspect="1"/>
          </p:cNvPicPr>
          <p:nvPr/>
        </p:nvPicPr>
        <p:blipFill>
          <a:blip r:embed="rId2"/>
          <a:stretch>
            <a:fillRect/>
          </a:stretch>
        </p:blipFill>
        <p:spPr>
          <a:xfrm>
            <a:off x="3376326" y="3629721"/>
            <a:ext cx="3962319" cy="3228279"/>
          </a:xfrm>
          <a:prstGeom prst="rect">
            <a:avLst/>
          </a:prstGeom>
        </p:spPr>
      </p:pic>
    </p:spTree>
    <p:extLst>
      <p:ext uri="{BB962C8B-B14F-4D97-AF65-F5344CB8AC3E}">
        <p14:creationId xmlns:p14="http://schemas.microsoft.com/office/powerpoint/2010/main" val="1233978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CD9DC-67B9-47E1-9A62-0D60B149CC4C}"/>
              </a:ext>
            </a:extLst>
          </p:cNvPr>
          <p:cNvSpPr>
            <a:spLocks noGrp="1"/>
          </p:cNvSpPr>
          <p:nvPr>
            <p:ph type="title"/>
          </p:nvPr>
        </p:nvSpPr>
        <p:spPr/>
        <p:txBody>
          <a:bodyPr/>
          <a:lstStyle/>
          <a:p>
            <a:r>
              <a:rPr lang="en-IN" dirty="0"/>
              <a:t>Subsolution2</a:t>
            </a:r>
          </a:p>
        </p:txBody>
      </p:sp>
      <p:sp>
        <p:nvSpPr>
          <p:cNvPr id="3" name="Content Placeholder 2">
            <a:extLst>
              <a:ext uri="{FF2B5EF4-FFF2-40B4-BE49-F238E27FC236}">
                <a16:creationId xmlns:a16="http://schemas.microsoft.com/office/drawing/2014/main" id="{847637B9-9995-44BA-BA63-0BBCD997CBFE}"/>
              </a:ext>
            </a:extLst>
          </p:cNvPr>
          <p:cNvSpPr>
            <a:spLocks noGrp="1"/>
          </p:cNvSpPr>
          <p:nvPr>
            <p:ph idx="1"/>
          </p:nvPr>
        </p:nvSpPr>
        <p:spPr/>
        <p:txBody>
          <a:bodyPr>
            <a:normAutofit/>
          </a:bodyPr>
          <a:lstStyle/>
          <a:p>
            <a:r>
              <a:rPr lang="en-US" sz="2400" b="1" dirty="0"/>
              <a:t>Odd number of 0’s and even number of 1’s:</a:t>
            </a:r>
            <a:r>
              <a:rPr lang="en-US" sz="2400" dirty="0"/>
              <a:t> This machine accept that languages which contains odd no. of 0’s and even no. of 1’s. As we know that q1 indicates odd no. of 0’s and q2 indicates even no. of 1’s. So, the final states of the required DFA will contain both q1 and q2.</a:t>
            </a:r>
            <a:br>
              <a:rPr lang="en-US" sz="2400" dirty="0"/>
            </a:br>
            <a:r>
              <a:rPr lang="en-US" sz="2400" dirty="0"/>
              <a:t>.’. Final state = {(q1q2)}</a:t>
            </a:r>
          </a:p>
          <a:p>
            <a:endParaRPr lang="en-IN" sz="2400" dirty="0"/>
          </a:p>
        </p:txBody>
      </p:sp>
      <p:pic>
        <p:nvPicPr>
          <p:cNvPr id="4" name="Picture 3">
            <a:extLst>
              <a:ext uri="{FF2B5EF4-FFF2-40B4-BE49-F238E27FC236}">
                <a16:creationId xmlns:a16="http://schemas.microsoft.com/office/drawing/2014/main" id="{3BB9981F-1E03-47A1-858D-173EBDAA5C0F}"/>
              </a:ext>
            </a:extLst>
          </p:cNvPr>
          <p:cNvPicPr>
            <a:picLocks noChangeAspect="1"/>
          </p:cNvPicPr>
          <p:nvPr/>
        </p:nvPicPr>
        <p:blipFill>
          <a:blip r:embed="rId2"/>
          <a:stretch>
            <a:fillRect/>
          </a:stretch>
        </p:blipFill>
        <p:spPr>
          <a:xfrm>
            <a:off x="3669323" y="3334115"/>
            <a:ext cx="4066808" cy="3313411"/>
          </a:xfrm>
          <a:prstGeom prst="rect">
            <a:avLst/>
          </a:prstGeom>
        </p:spPr>
      </p:pic>
    </p:spTree>
    <p:extLst>
      <p:ext uri="{BB962C8B-B14F-4D97-AF65-F5344CB8AC3E}">
        <p14:creationId xmlns:p14="http://schemas.microsoft.com/office/powerpoint/2010/main" val="3216692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E540B-39C5-4452-B01F-D55A95FB138B}"/>
              </a:ext>
            </a:extLst>
          </p:cNvPr>
          <p:cNvSpPr>
            <a:spLocks noGrp="1"/>
          </p:cNvSpPr>
          <p:nvPr>
            <p:ph type="title"/>
          </p:nvPr>
        </p:nvSpPr>
        <p:spPr/>
        <p:txBody>
          <a:bodyPr/>
          <a:lstStyle/>
          <a:p>
            <a:r>
              <a:rPr lang="en-IN" dirty="0"/>
              <a:t>Subsolution3</a:t>
            </a:r>
          </a:p>
        </p:txBody>
      </p:sp>
      <p:sp>
        <p:nvSpPr>
          <p:cNvPr id="3" name="Content Placeholder 2">
            <a:extLst>
              <a:ext uri="{FF2B5EF4-FFF2-40B4-BE49-F238E27FC236}">
                <a16:creationId xmlns:a16="http://schemas.microsoft.com/office/drawing/2014/main" id="{7AAC5F96-5B49-4910-89B1-98BE89CDF262}"/>
              </a:ext>
            </a:extLst>
          </p:cNvPr>
          <p:cNvSpPr>
            <a:spLocks noGrp="1"/>
          </p:cNvSpPr>
          <p:nvPr>
            <p:ph idx="1"/>
          </p:nvPr>
        </p:nvSpPr>
        <p:spPr/>
        <p:txBody>
          <a:bodyPr>
            <a:normAutofit/>
          </a:bodyPr>
          <a:lstStyle/>
          <a:p>
            <a:r>
              <a:rPr lang="en-US" sz="2400" b="1" dirty="0"/>
              <a:t>Either odd number of 0’s or even number of 1’s but not the both together:</a:t>
            </a:r>
            <a:r>
              <a:rPr lang="en-US" sz="2400" dirty="0"/>
              <a:t> This machine accept that languages which contains either odd no. of 0’s or even no. of 1’s but not that languages which contains both odd no. of 0’s and even no. of 1’s. As we know that q1 indicates odd no. of 0’s and q2 indicates even no. of 1’s. So, the final states of the required DFA will contain exactly one among q1 and q2.</a:t>
            </a:r>
            <a:br>
              <a:rPr lang="en-US" sz="2400" dirty="0"/>
            </a:br>
            <a:r>
              <a:rPr lang="en-US" sz="2400" dirty="0"/>
              <a:t>.’. Final states = {(q0q2), (q1q3)}</a:t>
            </a:r>
          </a:p>
          <a:p>
            <a:endParaRPr lang="en-IN" sz="2400" dirty="0"/>
          </a:p>
        </p:txBody>
      </p:sp>
      <p:pic>
        <p:nvPicPr>
          <p:cNvPr id="4" name="Picture 3">
            <a:extLst>
              <a:ext uri="{FF2B5EF4-FFF2-40B4-BE49-F238E27FC236}">
                <a16:creationId xmlns:a16="http://schemas.microsoft.com/office/drawing/2014/main" id="{4C3B9324-29B0-4F4A-A7FA-5420191ABD31}"/>
              </a:ext>
            </a:extLst>
          </p:cNvPr>
          <p:cNvPicPr>
            <a:picLocks noChangeAspect="1"/>
          </p:cNvPicPr>
          <p:nvPr/>
        </p:nvPicPr>
        <p:blipFill>
          <a:blip r:embed="rId2"/>
          <a:stretch>
            <a:fillRect/>
          </a:stretch>
        </p:blipFill>
        <p:spPr>
          <a:xfrm>
            <a:off x="3924198" y="3838209"/>
            <a:ext cx="3706426" cy="3019791"/>
          </a:xfrm>
          <a:prstGeom prst="rect">
            <a:avLst/>
          </a:prstGeom>
        </p:spPr>
      </p:pic>
    </p:spTree>
    <p:extLst>
      <p:ext uri="{BB962C8B-B14F-4D97-AF65-F5344CB8AC3E}">
        <p14:creationId xmlns:p14="http://schemas.microsoft.com/office/powerpoint/2010/main" val="437287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D01D1-F73A-4222-BBFD-DF82B2E34DD5}"/>
              </a:ext>
            </a:extLst>
          </p:cNvPr>
          <p:cNvSpPr>
            <a:spLocks noGrp="1"/>
          </p:cNvSpPr>
          <p:nvPr>
            <p:ph type="title"/>
          </p:nvPr>
        </p:nvSpPr>
        <p:spPr/>
        <p:txBody>
          <a:bodyPr/>
          <a:lstStyle/>
          <a:p>
            <a:r>
              <a:rPr lang="en-IN" dirty="0"/>
              <a:t>Algorithm</a:t>
            </a:r>
          </a:p>
        </p:txBody>
      </p:sp>
      <p:sp>
        <p:nvSpPr>
          <p:cNvPr id="3" name="Content Placeholder 2">
            <a:extLst>
              <a:ext uri="{FF2B5EF4-FFF2-40B4-BE49-F238E27FC236}">
                <a16:creationId xmlns:a16="http://schemas.microsoft.com/office/drawing/2014/main" id="{7BB350C7-395E-4868-90CB-D9C4D441E53B}"/>
              </a:ext>
            </a:extLst>
          </p:cNvPr>
          <p:cNvSpPr>
            <a:spLocks noGrp="1"/>
          </p:cNvSpPr>
          <p:nvPr>
            <p:ph idx="1"/>
          </p:nvPr>
        </p:nvSpPr>
        <p:spPr/>
        <p:txBody>
          <a:bodyPr>
            <a:normAutofit fontScale="92500" lnSpcReduction="10000"/>
          </a:bodyPr>
          <a:lstStyle/>
          <a:p>
            <a:pPr marL="0" indent="0">
              <a:buNone/>
            </a:pPr>
            <a:r>
              <a:rPr lang="en-IN" dirty="0"/>
              <a:t>1.Enter string to check it’s acceptance.</a:t>
            </a:r>
          </a:p>
          <a:p>
            <a:pPr marL="0" indent="0">
              <a:buNone/>
            </a:pPr>
            <a:r>
              <a:rPr lang="en-IN" dirty="0"/>
              <a:t>2.Count no. of a’s and b’s in string.(i.e.counta,countb)</a:t>
            </a:r>
          </a:p>
          <a:p>
            <a:pPr marL="0" indent="0">
              <a:buNone/>
            </a:pPr>
            <a:r>
              <a:rPr lang="en-IN" dirty="0"/>
              <a:t>3.Check condition</a:t>
            </a:r>
          </a:p>
          <a:p>
            <a:pPr marL="0" indent="0">
              <a:buNone/>
            </a:pPr>
            <a:r>
              <a:rPr lang="en-IN" dirty="0"/>
              <a:t>      if(counta%2!=0||countb%2==0)||(counta%2!=0 &amp;&amp; countb%2==0)||(counta%2!=0)||(countb%2==0)</a:t>
            </a:r>
          </a:p>
          <a:p>
            <a:pPr marL="0" indent="0">
              <a:buNone/>
            </a:pPr>
            <a:r>
              <a:rPr lang="en-IN" dirty="0"/>
              <a:t>{return “string is accepted”</a:t>
            </a:r>
          </a:p>
          <a:p>
            <a:pPr marL="0" indent="0">
              <a:buNone/>
            </a:pPr>
            <a:r>
              <a:rPr lang="en-IN" dirty="0"/>
              <a:t>}</a:t>
            </a:r>
          </a:p>
          <a:p>
            <a:pPr marL="0" indent="0">
              <a:buNone/>
            </a:pPr>
            <a:r>
              <a:rPr lang="en-IN" dirty="0"/>
              <a:t>Else{</a:t>
            </a:r>
          </a:p>
          <a:p>
            <a:pPr marL="0" indent="0">
              <a:buNone/>
            </a:pPr>
            <a:r>
              <a:rPr lang="en-IN" dirty="0"/>
              <a:t>Return “string is not accepted”</a:t>
            </a:r>
          </a:p>
          <a:p>
            <a:pPr marL="0" indent="0">
              <a:buNone/>
            </a:pPr>
            <a:r>
              <a:rPr lang="en-IN" dirty="0"/>
              <a:t>}</a:t>
            </a:r>
          </a:p>
        </p:txBody>
      </p:sp>
    </p:spTree>
    <p:extLst>
      <p:ext uri="{BB962C8B-B14F-4D97-AF65-F5344CB8AC3E}">
        <p14:creationId xmlns:p14="http://schemas.microsoft.com/office/powerpoint/2010/main" val="1266552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63F4D-5340-4FF0-8847-20A060CBBC65}"/>
              </a:ext>
            </a:extLst>
          </p:cNvPr>
          <p:cNvSpPr>
            <a:spLocks noGrp="1"/>
          </p:cNvSpPr>
          <p:nvPr>
            <p:ph type="title"/>
          </p:nvPr>
        </p:nvSpPr>
        <p:spPr/>
        <p:txBody>
          <a:bodyPr/>
          <a:lstStyle/>
          <a:p>
            <a:r>
              <a:rPr lang="en-IN" dirty="0"/>
              <a:t>Application</a:t>
            </a:r>
          </a:p>
        </p:txBody>
      </p:sp>
      <p:sp>
        <p:nvSpPr>
          <p:cNvPr id="3" name="Content Placeholder 2">
            <a:extLst>
              <a:ext uri="{FF2B5EF4-FFF2-40B4-BE49-F238E27FC236}">
                <a16:creationId xmlns:a16="http://schemas.microsoft.com/office/drawing/2014/main" id="{4394A10D-662E-4769-84F2-170A18337C10}"/>
              </a:ext>
            </a:extLst>
          </p:cNvPr>
          <p:cNvSpPr>
            <a:spLocks noGrp="1"/>
          </p:cNvSpPr>
          <p:nvPr>
            <p:ph idx="1"/>
          </p:nvPr>
        </p:nvSpPr>
        <p:spPr/>
        <p:txBody>
          <a:bodyPr/>
          <a:lstStyle/>
          <a:p>
            <a:r>
              <a:rPr lang="en-IN" dirty="0"/>
              <a:t>Vending machines</a:t>
            </a:r>
          </a:p>
          <a:p>
            <a:r>
              <a:rPr lang="en-IN" dirty="0"/>
              <a:t>Traffic lights</a:t>
            </a:r>
          </a:p>
          <a:p>
            <a:r>
              <a:rPr lang="en-IN" dirty="0"/>
              <a:t>Video text</a:t>
            </a:r>
          </a:p>
          <a:p>
            <a:r>
              <a:rPr lang="en-IN" dirty="0"/>
              <a:t>Text parsing</a:t>
            </a:r>
          </a:p>
          <a:p>
            <a:r>
              <a:rPr lang="en-IN" dirty="0"/>
              <a:t>Natural language processing</a:t>
            </a:r>
          </a:p>
        </p:txBody>
      </p:sp>
    </p:spTree>
    <p:extLst>
      <p:ext uri="{BB962C8B-B14F-4D97-AF65-F5344CB8AC3E}">
        <p14:creationId xmlns:p14="http://schemas.microsoft.com/office/powerpoint/2010/main" val="20297185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658</TotalTime>
  <Words>462</Words>
  <Application>Microsoft Office PowerPoint</Application>
  <PresentationFormat>Widescreen</PresentationFormat>
  <Paragraphs>41</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&amp;quot</vt:lpstr>
      <vt:lpstr>Arial</vt:lpstr>
      <vt:lpstr>Calibri</vt:lpstr>
      <vt:lpstr>Calibri Light</vt:lpstr>
      <vt:lpstr>Roboto</vt:lpstr>
      <vt:lpstr>Office Theme</vt:lpstr>
      <vt:lpstr> Project presentation on Implementation of DFA accepting odd no. of a’s and/or even no. of b’s   Presented By:    Sonawane Vaishnavi.(36149) Sonawane Sunny.(36150)    (Deogiri Institute Engineering and Management Studies) 2019-2020    </vt:lpstr>
      <vt:lpstr>Introduction</vt:lpstr>
      <vt:lpstr>Figure</vt:lpstr>
      <vt:lpstr>PowerPoint Presentation</vt:lpstr>
      <vt:lpstr>Subsolution1</vt:lpstr>
      <vt:lpstr>Subsolution2</vt:lpstr>
      <vt:lpstr>Subsolution3</vt:lpstr>
      <vt:lpstr>Algorithm</vt:lpstr>
      <vt:lpstr>Application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19</cp:revision>
  <dcterms:created xsi:type="dcterms:W3CDTF">2019-10-09T15:42:23Z</dcterms:created>
  <dcterms:modified xsi:type="dcterms:W3CDTF">2019-10-14T09:19:26Z</dcterms:modified>
</cp:coreProperties>
</file>

<file path=docProps/thumbnail.jpeg>
</file>